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18288000" cy="10287000"/>
  <p:notesSz cx="6858000" cy="9144000"/>
  <p:embeddedFontLst>
    <p:embeddedFont>
      <p:font typeface="Archivo Black" panose="020B0604020202020204" charset="0"/>
      <p:regular r:id="rId16"/>
    </p:embeddedFont>
    <p:embeddedFont>
      <p:font typeface="Assistant" pitchFamily="2" charset="-79"/>
      <p:regular r:id="rId17"/>
    </p:embeddedFont>
    <p:embeddedFont>
      <p:font typeface="Assistant Semi-Bold" panose="020B0604020202020204" charset="-79"/>
      <p:regular r:id="rId18"/>
    </p:embeddedFont>
    <p:embeddedFont>
      <p:font typeface="Cardo" panose="020B0604020202020204" charset="-79"/>
      <p:regular r:id="rId19"/>
    </p:embeddedFont>
    <p:embeddedFont>
      <p:font typeface="Didact Gothic" panose="00000500000000000000" pitchFamily="2" charset="0"/>
      <p:regular r:id="rId20"/>
    </p:embeddedFont>
    <p:embeddedFont>
      <p:font typeface="Fira Sans Light" panose="020B0403050000020004" pitchFamily="34" charset="0"/>
      <p:regular r:id="rId21"/>
    </p:embeddedFont>
    <p:embeddedFont>
      <p:font typeface="Fira Sans Semi-Bold" panose="020B0604020202020204" charset="0"/>
      <p:regular r:id="rId22"/>
    </p:embeddedFont>
    <p:embeddedFont>
      <p:font typeface="HK Grotesk Bold" panose="020B0604020202020204" charset="0"/>
      <p:regular r:id="rId23"/>
    </p:embeddedFont>
    <p:embeddedFont>
      <p:font typeface="HK Grotesk Medium" panose="020B0604020202020204" charset="0"/>
      <p:regular r:id="rId24"/>
    </p:embeddedFont>
    <p:embeddedFont>
      <p:font typeface="Martel Heavy" panose="020B0604020202020204" charset="0"/>
      <p:regular r:id="rId25"/>
    </p:embeddedFont>
    <p:embeddedFont>
      <p:font typeface="Now" panose="020B0604020202020204" charset="0"/>
      <p:regular r:id="rId26"/>
    </p:embeddedFont>
    <p:embeddedFont>
      <p:font typeface="Now Medium" panose="020B0604020202020204" charset="0"/>
      <p:regular r:id="rId27"/>
    </p:embeddedFont>
    <p:embeddedFont>
      <p:font typeface="Open Sauce Bold" panose="020B0604020202020204" charset="0"/>
      <p:regular r:id="rId28"/>
    </p:embeddedFont>
    <p:embeddedFont>
      <p:font typeface="Open Sauce Light" panose="020B0604020202020204" charset="0"/>
      <p:regular r:id="rId29"/>
    </p:embeddedFont>
    <p:embeddedFont>
      <p:font typeface="Ovo" panose="020B0604020202020204" charset="0"/>
      <p:regular r:id="rId30"/>
    </p:embeddedFont>
    <p:embeddedFont>
      <p:font typeface="Quicksand Bold" panose="020B0604020202020204" charset="0"/>
      <p:regular r:id="rId31"/>
    </p:embeddedFont>
    <p:embeddedFont>
      <p:font typeface="Quicksand Medium" panose="020B0604020202020204" charset="0"/>
      <p:regular r:id="rId32"/>
    </p:embeddedFont>
    <p:embeddedFont>
      <p:font typeface="Shrikhand" panose="020B0604020202020204" charset="0"/>
      <p:regular r:id="rId33"/>
    </p:embeddedFont>
    <p:embeddedFont>
      <p:font typeface="Space Mono" panose="020B0604020202020204" charset="0"/>
      <p:regular r:id="rId34"/>
    </p:embeddedFont>
    <p:embeddedFont>
      <p:font typeface="Voga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8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chandra pathi" userId="03ff6e4deb0ae902" providerId="LiveId" clId="{2F088E22-A902-441D-B6D7-71E2D7BDD6ED}"/>
    <pc:docChg chg="modSld sldOrd">
      <pc:chgData name="ravichandra pathi" userId="03ff6e4deb0ae902" providerId="LiveId" clId="{2F088E22-A902-441D-B6D7-71E2D7BDD6ED}" dt="2025-08-01T08:33:17.837" v="7"/>
      <pc:docMkLst>
        <pc:docMk/>
      </pc:docMkLst>
      <pc:sldChg chg="ord">
        <pc:chgData name="ravichandra pathi" userId="03ff6e4deb0ae902" providerId="LiveId" clId="{2F088E22-A902-441D-B6D7-71E2D7BDD6ED}" dt="2025-08-01T08:33:17.837" v="7"/>
        <pc:sldMkLst>
          <pc:docMk/>
          <pc:sldMk cId="0" sldId="266"/>
        </pc:sldMkLst>
      </pc:sldChg>
      <pc:sldChg chg="ord">
        <pc:chgData name="ravichandra pathi" userId="03ff6e4deb0ae902" providerId="LiveId" clId="{2F088E22-A902-441D-B6D7-71E2D7BDD6ED}" dt="2025-08-01T06:34:17.133" v="1"/>
        <pc:sldMkLst>
          <pc:docMk/>
          <pc:sldMk cId="0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10" Type="http://schemas.openxmlformats.org/officeDocument/2006/relationships/image" Target="../media/image78.sv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AC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18005" y="0"/>
            <a:ext cx="2192128" cy="2192128"/>
          </a:xfrm>
          <a:custGeom>
            <a:avLst/>
            <a:gdLst/>
            <a:ahLst/>
            <a:cxnLst/>
            <a:rect l="l" t="t" r="r" b="b"/>
            <a:pathLst>
              <a:path w="2192128" h="2192128">
                <a:moveTo>
                  <a:pt x="0" y="0"/>
                </a:moveTo>
                <a:lnTo>
                  <a:pt x="2192128" y="0"/>
                </a:lnTo>
                <a:lnTo>
                  <a:pt x="2192128" y="2192128"/>
                </a:lnTo>
                <a:lnTo>
                  <a:pt x="0" y="219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5400000">
            <a:off x="-864673" y="6592477"/>
            <a:ext cx="2242507" cy="2242507"/>
          </a:xfrm>
          <a:custGeom>
            <a:avLst/>
            <a:gdLst/>
            <a:ahLst/>
            <a:cxnLst/>
            <a:rect l="l" t="t" r="r" b="b"/>
            <a:pathLst>
              <a:path w="2242507" h="2242507">
                <a:moveTo>
                  <a:pt x="0" y="0"/>
                </a:moveTo>
                <a:lnTo>
                  <a:pt x="2242507" y="0"/>
                </a:lnTo>
                <a:lnTo>
                  <a:pt x="2242507" y="2242507"/>
                </a:lnTo>
                <a:lnTo>
                  <a:pt x="0" y="2242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7814069" y="8834984"/>
            <a:ext cx="1454383" cy="1454383"/>
          </a:xfrm>
          <a:custGeom>
            <a:avLst/>
            <a:gdLst/>
            <a:ahLst/>
            <a:cxnLst/>
            <a:rect l="l" t="t" r="r" b="b"/>
            <a:pathLst>
              <a:path w="1454383" h="1454383">
                <a:moveTo>
                  <a:pt x="0" y="0"/>
                </a:moveTo>
                <a:lnTo>
                  <a:pt x="1454383" y="0"/>
                </a:lnTo>
                <a:lnTo>
                  <a:pt x="1454383" y="1454384"/>
                </a:lnTo>
                <a:lnTo>
                  <a:pt x="0" y="1454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5400000">
            <a:off x="1377834" y="8834984"/>
            <a:ext cx="2001389" cy="2001389"/>
          </a:xfrm>
          <a:custGeom>
            <a:avLst/>
            <a:gdLst/>
            <a:ahLst/>
            <a:cxnLst/>
            <a:rect l="l" t="t" r="r" b="b"/>
            <a:pathLst>
              <a:path w="2001389" h="2001389">
                <a:moveTo>
                  <a:pt x="0" y="0"/>
                </a:moveTo>
                <a:lnTo>
                  <a:pt x="2001389" y="0"/>
                </a:lnTo>
                <a:lnTo>
                  <a:pt x="2001389" y="2001389"/>
                </a:lnTo>
                <a:lnTo>
                  <a:pt x="0" y="20013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756214" y="7094810"/>
            <a:ext cx="1244629" cy="1237840"/>
          </a:xfrm>
          <a:custGeom>
            <a:avLst/>
            <a:gdLst/>
            <a:ahLst/>
            <a:cxnLst/>
            <a:rect l="l" t="t" r="r" b="b"/>
            <a:pathLst>
              <a:path w="1244629" h="1237840">
                <a:moveTo>
                  <a:pt x="0" y="0"/>
                </a:moveTo>
                <a:lnTo>
                  <a:pt x="1244629" y="0"/>
                </a:lnTo>
                <a:lnTo>
                  <a:pt x="1244629" y="1237841"/>
                </a:lnTo>
                <a:lnTo>
                  <a:pt x="0" y="12378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4986093" y="501117"/>
            <a:ext cx="1189895" cy="1189895"/>
          </a:xfrm>
          <a:custGeom>
            <a:avLst/>
            <a:gdLst/>
            <a:ahLst/>
            <a:cxnLst/>
            <a:rect l="l" t="t" r="r" b="b"/>
            <a:pathLst>
              <a:path w="1189895" h="1189895">
                <a:moveTo>
                  <a:pt x="0" y="0"/>
                </a:moveTo>
                <a:lnTo>
                  <a:pt x="1189894" y="0"/>
                </a:lnTo>
                <a:lnTo>
                  <a:pt x="1189894" y="1189895"/>
                </a:lnTo>
                <a:lnTo>
                  <a:pt x="0" y="11898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77834" y="2118125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9672634" y="2693988"/>
            <a:ext cx="7282691" cy="5140324"/>
            <a:chOff x="0" y="0"/>
            <a:chExt cx="9710254" cy="685376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90500"/>
              <a:ext cx="9710254" cy="521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999"/>
                </a:lnSpc>
              </a:pPr>
              <a:r>
                <a:rPr lang="en-US" sz="9999">
                  <a:solidFill>
                    <a:srgbClr val="0A0C0E"/>
                  </a:solidFill>
                  <a:latin typeface="Ovo"/>
                  <a:ea typeface="Ovo"/>
                  <a:cs typeface="Ovo"/>
                  <a:sym typeface="Ovo"/>
                </a:rPr>
                <a:t>AI Fake News Detector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177491"/>
              <a:ext cx="9710254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A0C0E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A Collaborative Mini Project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669100" y="-91127"/>
            <a:ext cx="2213932" cy="2213932"/>
          </a:xfrm>
          <a:custGeom>
            <a:avLst/>
            <a:gdLst/>
            <a:ahLst/>
            <a:cxnLst/>
            <a:rect l="l" t="t" r="r" b="b"/>
            <a:pathLst>
              <a:path w="2213932" h="2213932">
                <a:moveTo>
                  <a:pt x="0" y="0"/>
                </a:moveTo>
                <a:lnTo>
                  <a:pt x="2213932" y="0"/>
                </a:lnTo>
                <a:lnTo>
                  <a:pt x="2213932" y="2213932"/>
                </a:lnTo>
                <a:lnTo>
                  <a:pt x="0" y="2213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292831" y="9482229"/>
            <a:ext cx="2966469" cy="2966469"/>
          </a:xfrm>
          <a:custGeom>
            <a:avLst/>
            <a:gdLst/>
            <a:ahLst/>
            <a:cxnLst/>
            <a:rect l="l" t="t" r="r" b="b"/>
            <a:pathLst>
              <a:path w="2966469" h="2966469">
                <a:moveTo>
                  <a:pt x="0" y="0"/>
                </a:moveTo>
                <a:lnTo>
                  <a:pt x="2966469" y="0"/>
                </a:lnTo>
                <a:lnTo>
                  <a:pt x="2966469" y="2966468"/>
                </a:lnTo>
                <a:lnTo>
                  <a:pt x="0" y="296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122468" y="2712375"/>
            <a:ext cx="3307196" cy="3289156"/>
          </a:xfrm>
          <a:custGeom>
            <a:avLst/>
            <a:gdLst/>
            <a:ahLst/>
            <a:cxnLst/>
            <a:rect l="l" t="t" r="r" b="b"/>
            <a:pathLst>
              <a:path w="3307196" h="3289156">
                <a:moveTo>
                  <a:pt x="0" y="0"/>
                </a:moveTo>
                <a:lnTo>
                  <a:pt x="3307196" y="0"/>
                </a:lnTo>
                <a:lnTo>
                  <a:pt x="3307196" y="3289156"/>
                </a:lnTo>
                <a:lnTo>
                  <a:pt x="0" y="3289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868566" y="2122805"/>
            <a:ext cx="6240564" cy="6176068"/>
          </a:xfrm>
          <a:custGeom>
            <a:avLst/>
            <a:gdLst/>
            <a:ahLst/>
            <a:cxnLst/>
            <a:rect l="l" t="t" r="r" b="b"/>
            <a:pathLst>
              <a:path w="6240564" h="6176068">
                <a:moveTo>
                  <a:pt x="0" y="0"/>
                </a:moveTo>
                <a:lnTo>
                  <a:pt x="6240565" y="0"/>
                </a:lnTo>
                <a:lnTo>
                  <a:pt x="6240565" y="6176068"/>
                </a:lnTo>
                <a:lnTo>
                  <a:pt x="0" y="6176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0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4555638" y="6496831"/>
            <a:ext cx="2440856" cy="2440856"/>
          </a:xfrm>
          <a:custGeom>
            <a:avLst/>
            <a:gdLst/>
            <a:ahLst/>
            <a:cxnLst/>
            <a:rect l="l" t="t" r="r" b="b"/>
            <a:pathLst>
              <a:path w="2440856" h="2440856">
                <a:moveTo>
                  <a:pt x="0" y="0"/>
                </a:moveTo>
                <a:lnTo>
                  <a:pt x="2440856" y="0"/>
                </a:lnTo>
                <a:lnTo>
                  <a:pt x="2440856" y="2440857"/>
                </a:lnTo>
                <a:lnTo>
                  <a:pt x="0" y="24408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1028700" y="3060706"/>
            <a:ext cx="6839866" cy="6197594"/>
            <a:chOff x="0" y="0"/>
            <a:chExt cx="9119822" cy="8263459"/>
          </a:xfrm>
        </p:grpSpPr>
        <p:sp>
          <p:nvSpPr>
            <p:cNvPr id="8" name="TextBox 8"/>
            <p:cNvSpPr txBox="1"/>
            <p:nvPr/>
          </p:nvSpPr>
          <p:spPr>
            <a:xfrm>
              <a:off x="0" y="161925"/>
              <a:ext cx="9119822" cy="459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>
                  <a:solidFill>
                    <a:srgbClr val="0A3151"/>
                  </a:solidFill>
                  <a:latin typeface="Ovo"/>
                  <a:ea typeface="Ovo"/>
                  <a:cs typeface="Ovo"/>
                  <a:sym typeface="Ovo"/>
                </a:rPr>
                <a:t>Testing and Debugging Strategies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440461"/>
              <a:ext cx="9119822" cy="2822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u="none" strike="noStrike">
                  <a:solidFill>
                    <a:srgbClr val="0A3151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Effective testing is essential for </a:t>
              </a:r>
              <a:r>
                <a:rPr lang="en-US" sz="2600" b="1" u="none" strike="noStrike">
                  <a:solidFill>
                    <a:srgbClr val="0A3151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input validation</a:t>
              </a:r>
              <a:r>
                <a:rPr lang="en-US" sz="2600" u="none" strike="noStrike">
                  <a:solidFill>
                    <a:srgbClr val="0A3151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and bug fixing. By comparing actual results to expected outcomes, we can ensure the application functions correctly and meets user needs.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65194" y="5526791"/>
            <a:ext cx="1522806" cy="1522806"/>
          </a:xfrm>
          <a:custGeom>
            <a:avLst/>
            <a:gdLst/>
            <a:ahLst/>
            <a:cxnLst/>
            <a:rect l="l" t="t" r="r" b="b"/>
            <a:pathLst>
              <a:path w="1522806" h="1522806">
                <a:moveTo>
                  <a:pt x="0" y="0"/>
                </a:moveTo>
                <a:lnTo>
                  <a:pt x="1522806" y="0"/>
                </a:lnTo>
                <a:lnTo>
                  <a:pt x="1522806" y="1522806"/>
                </a:lnTo>
                <a:lnTo>
                  <a:pt x="0" y="1522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3170" y="0"/>
            <a:ext cx="2063739" cy="2063739"/>
          </a:xfrm>
          <a:custGeom>
            <a:avLst/>
            <a:gdLst/>
            <a:ahLst/>
            <a:cxnLst/>
            <a:rect l="l" t="t" r="r" b="b"/>
            <a:pathLst>
              <a:path w="2063739" h="2063739">
                <a:moveTo>
                  <a:pt x="0" y="0"/>
                </a:moveTo>
                <a:lnTo>
                  <a:pt x="2063740" y="0"/>
                </a:lnTo>
                <a:lnTo>
                  <a:pt x="2063740" y="2063739"/>
                </a:lnTo>
                <a:lnTo>
                  <a:pt x="0" y="2063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5400000">
            <a:off x="17099056" y="4288417"/>
            <a:ext cx="855083" cy="855083"/>
          </a:xfrm>
          <a:custGeom>
            <a:avLst/>
            <a:gdLst/>
            <a:ahLst/>
            <a:cxnLst/>
            <a:rect l="l" t="t" r="r" b="b"/>
            <a:pathLst>
              <a:path w="855083" h="855083">
                <a:moveTo>
                  <a:pt x="0" y="0"/>
                </a:moveTo>
                <a:lnTo>
                  <a:pt x="855083" y="0"/>
                </a:lnTo>
                <a:lnTo>
                  <a:pt x="855083" y="855083"/>
                </a:lnTo>
                <a:lnTo>
                  <a:pt x="0" y="85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7564477" y="-1270272"/>
            <a:ext cx="12073997" cy="8510347"/>
          </a:xfrm>
          <a:custGeom>
            <a:avLst/>
            <a:gdLst/>
            <a:ahLst/>
            <a:cxnLst/>
            <a:rect l="l" t="t" r="r" b="b"/>
            <a:pathLst>
              <a:path w="12073997" h="8510347">
                <a:moveTo>
                  <a:pt x="0" y="0"/>
                </a:moveTo>
                <a:lnTo>
                  <a:pt x="12073997" y="0"/>
                </a:lnTo>
                <a:lnTo>
                  <a:pt x="12073997" y="8510347"/>
                </a:lnTo>
                <a:lnTo>
                  <a:pt x="0" y="8510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63826" b="-4898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2923354"/>
            <a:ext cx="5154811" cy="3566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</a:pPr>
            <a:r>
              <a:rPr lang="en-US" sz="6900" spc="-13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Integration and Real-Time Demo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74845" y="7571948"/>
            <a:ext cx="8019799" cy="2404376"/>
            <a:chOff x="0" y="0"/>
            <a:chExt cx="10693065" cy="3205835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693065" cy="609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13"/>
                </a:lnSpc>
                <a:spcBef>
                  <a:spcPct val="0"/>
                </a:spcBef>
              </a:pPr>
              <a:r>
                <a:rPr lang="en-US" sz="2724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MODULE COMBINATION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94073" y="1088925"/>
              <a:ext cx="10104919" cy="2116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6"/>
                </a:lnSpc>
              </a:pPr>
              <a:r>
                <a:rPr lang="en-US" sz="3235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Seamless integration of all project modules ensures efficiency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558771" y="7621075"/>
            <a:ext cx="6967826" cy="2538592"/>
            <a:chOff x="0" y="0"/>
            <a:chExt cx="9290435" cy="338478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9290435" cy="761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62"/>
                </a:lnSpc>
                <a:spcBef>
                  <a:spcPct val="0"/>
                </a:spcBef>
              </a:pPr>
              <a:r>
                <a:rPr lang="en-US" sz="3401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REAL-TIME FUNCTIONALITY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5499" y="1231090"/>
              <a:ext cx="8779436" cy="215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306"/>
                </a:lnSpc>
              </a:pPr>
              <a:r>
                <a:rPr lang="en-US" sz="3313">
                  <a:solidFill>
                    <a:srgbClr val="000000"/>
                  </a:solidFill>
                  <a:latin typeface="Space Mono"/>
                  <a:ea typeface="Space Mono"/>
                  <a:cs typeface="Space Mono"/>
                  <a:sym typeface="Space Mono"/>
                </a:rPr>
                <a:t>Demonstrates how the detector works with live data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74013" y="246654"/>
            <a:ext cx="11986560" cy="3086100"/>
            <a:chOff x="0" y="0"/>
            <a:chExt cx="315695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56954" cy="812800"/>
            </a:xfrm>
            <a:custGeom>
              <a:avLst/>
              <a:gdLst/>
              <a:ahLst/>
              <a:cxnLst/>
              <a:rect l="l" t="t" r="r" b="b"/>
              <a:pathLst>
                <a:path w="3156954" h="812800">
                  <a:moveTo>
                    <a:pt x="32940" y="0"/>
                  </a:moveTo>
                  <a:lnTo>
                    <a:pt x="3124014" y="0"/>
                  </a:lnTo>
                  <a:cubicBezTo>
                    <a:pt x="3132750" y="0"/>
                    <a:pt x="3141129" y="3470"/>
                    <a:pt x="3147306" y="9648"/>
                  </a:cubicBezTo>
                  <a:cubicBezTo>
                    <a:pt x="3153483" y="15825"/>
                    <a:pt x="3156954" y="24204"/>
                    <a:pt x="3156954" y="32940"/>
                  </a:cubicBezTo>
                  <a:lnTo>
                    <a:pt x="3156954" y="779860"/>
                  </a:lnTo>
                  <a:cubicBezTo>
                    <a:pt x="3156954" y="798052"/>
                    <a:pt x="3142206" y="812800"/>
                    <a:pt x="3124014" y="812800"/>
                  </a:cubicBezTo>
                  <a:lnTo>
                    <a:pt x="32940" y="812800"/>
                  </a:lnTo>
                  <a:cubicBezTo>
                    <a:pt x="24204" y="812800"/>
                    <a:pt x="15825" y="809330"/>
                    <a:pt x="9648" y="803152"/>
                  </a:cubicBezTo>
                  <a:cubicBezTo>
                    <a:pt x="3470" y="796975"/>
                    <a:pt x="0" y="788596"/>
                    <a:pt x="0" y="779860"/>
                  </a:cubicBezTo>
                  <a:lnTo>
                    <a:pt x="0" y="32940"/>
                  </a:lnTo>
                  <a:cubicBezTo>
                    <a:pt x="0" y="24204"/>
                    <a:pt x="3470" y="15825"/>
                    <a:pt x="9648" y="9648"/>
                  </a:cubicBezTo>
                  <a:cubicBezTo>
                    <a:pt x="15825" y="3470"/>
                    <a:pt x="24204" y="0"/>
                    <a:pt x="32940" y="0"/>
                  </a:cubicBez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3156954" cy="936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458537" y="4404199"/>
            <a:ext cx="8829463" cy="5882801"/>
          </a:xfrm>
          <a:custGeom>
            <a:avLst/>
            <a:gdLst/>
            <a:ahLst/>
            <a:cxnLst/>
            <a:rect l="l" t="t" r="r" b="b"/>
            <a:pathLst>
              <a:path w="8829463" h="5882801">
                <a:moveTo>
                  <a:pt x="0" y="0"/>
                </a:moveTo>
                <a:lnTo>
                  <a:pt x="8829463" y="0"/>
                </a:lnTo>
                <a:lnTo>
                  <a:pt x="8829463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77360" y="4408567"/>
            <a:ext cx="8696281" cy="5878433"/>
          </a:xfrm>
          <a:custGeom>
            <a:avLst/>
            <a:gdLst/>
            <a:ahLst/>
            <a:cxnLst/>
            <a:rect l="l" t="t" r="r" b="b"/>
            <a:pathLst>
              <a:path w="8696281" h="5878433">
                <a:moveTo>
                  <a:pt x="0" y="0"/>
                </a:moveTo>
                <a:lnTo>
                  <a:pt x="8696281" y="0"/>
                </a:lnTo>
                <a:lnTo>
                  <a:pt x="8696281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813234" y="794232"/>
            <a:ext cx="15649473" cy="1652695"/>
            <a:chOff x="0" y="0"/>
            <a:chExt cx="20865964" cy="2203593"/>
          </a:xfrm>
        </p:grpSpPr>
        <p:sp>
          <p:nvSpPr>
            <p:cNvPr id="8" name="TextBox 8"/>
            <p:cNvSpPr txBox="1"/>
            <p:nvPr/>
          </p:nvSpPr>
          <p:spPr>
            <a:xfrm>
              <a:off x="0" y="-85725"/>
              <a:ext cx="20865964" cy="966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00"/>
                </a:lnSpc>
                <a:spcBef>
                  <a:spcPct val="0"/>
                </a:spcBef>
              </a:pPr>
              <a:r>
                <a:rPr lang="en-US" sz="4357" b="1" spc="348">
                  <a:solidFill>
                    <a:srgbClr val="12229D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EXAMPLE INPUT/OUTPUT WORKFLOW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73842" y="1417797"/>
              <a:ext cx="19718280" cy="78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54"/>
                </a:lnSpc>
              </a:pPr>
              <a:r>
                <a:rPr lang="en-US" sz="3657" b="1">
                  <a:solidFill>
                    <a:srgbClr val="12229D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Demonstrates how news is classified as Fake or Real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39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4571" y="6468996"/>
            <a:ext cx="2555809" cy="2555809"/>
          </a:xfrm>
          <a:custGeom>
            <a:avLst/>
            <a:gdLst/>
            <a:ahLst/>
            <a:cxnLst/>
            <a:rect l="l" t="t" r="r" b="b"/>
            <a:pathLst>
              <a:path w="2555809" h="2555809">
                <a:moveTo>
                  <a:pt x="0" y="0"/>
                </a:moveTo>
                <a:lnTo>
                  <a:pt x="2555809" y="0"/>
                </a:lnTo>
                <a:lnTo>
                  <a:pt x="2555809" y="2555809"/>
                </a:lnTo>
                <a:lnTo>
                  <a:pt x="0" y="255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699456" y="228491"/>
            <a:ext cx="3106665" cy="3106665"/>
          </a:xfrm>
          <a:custGeom>
            <a:avLst/>
            <a:gdLst/>
            <a:ahLst/>
            <a:cxnLst/>
            <a:rect l="l" t="t" r="r" b="b"/>
            <a:pathLst>
              <a:path w="3106665" h="3106665">
                <a:moveTo>
                  <a:pt x="0" y="0"/>
                </a:moveTo>
                <a:lnTo>
                  <a:pt x="3106665" y="0"/>
                </a:lnTo>
                <a:lnTo>
                  <a:pt x="3106665" y="3106664"/>
                </a:lnTo>
                <a:lnTo>
                  <a:pt x="0" y="3106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154571" y="9024805"/>
            <a:ext cx="2554410" cy="2554410"/>
          </a:xfrm>
          <a:custGeom>
            <a:avLst/>
            <a:gdLst/>
            <a:ahLst/>
            <a:cxnLst/>
            <a:rect l="l" t="t" r="r" b="b"/>
            <a:pathLst>
              <a:path w="2554410" h="2554410">
                <a:moveTo>
                  <a:pt x="0" y="0"/>
                </a:moveTo>
                <a:lnTo>
                  <a:pt x="2554410" y="0"/>
                </a:lnTo>
                <a:lnTo>
                  <a:pt x="2554410" y="2554410"/>
                </a:lnTo>
                <a:lnTo>
                  <a:pt x="0" y="2554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699456" y="3305180"/>
            <a:ext cx="5719625" cy="5719625"/>
          </a:xfrm>
          <a:custGeom>
            <a:avLst/>
            <a:gdLst/>
            <a:ahLst/>
            <a:cxnLst/>
            <a:rect l="l" t="t" r="r" b="b"/>
            <a:pathLst>
              <a:path w="5719625" h="5719625">
                <a:moveTo>
                  <a:pt x="0" y="0"/>
                </a:moveTo>
                <a:lnTo>
                  <a:pt x="5719625" y="0"/>
                </a:lnTo>
                <a:lnTo>
                  <a:pt x="5719625" y="5719625"/>
                </a:lnTo>
                <a:lnTo>
                  <a:pt x="0" y="57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1920124" cy="3515371"/>
            <a:chOff x="0" y="0"/>
            <a:chExt cx="15893499" cy="4687161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15893499" cy="3671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8799" b="1">
                  <a:solidFill>
                    <a:srgbClr val="F6F6E9"/>
                  </a:solidFill>
                  <a:latin typeface="Martel Heavy"/>
                  <a:ea typeface="Martel Heavy"/>
                  <a:cs typeface="Martel Heavy"/>
                  <a:sym typeface="Martel Heavy"/>
                </a:rPr>
                <a:t>Conclusion and Future Scope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39461"/>
              <a:ext cx="1203114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b="1" spc="150">
                  <a:solidFill>
                    <a:srgbClr val="F6F6E9"/>
                  </a:solidFill>
                  <a:latin typeface="Assistant Semi-Bold"/>
                  <a:ea typeface="Assistant Semi-Bold"/>
                  <a:cs typeface="Assistant Semi-Bold"/>
                  <a:sym typeface="Assistant Semi-Bold"/>
                </a:rPr>
                <a:t>SUMMARY OF OUTCOMES AND FUTURE IDEAS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786010"/>
            <a:ext cx="4327193" cy="2238795"/>
            <a:chOff x="0" y="0"/>
            <a:chExt cx="5769591" cy="298506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769591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 strike="noStrike" spc="139">
                  <a:solidFill>
                    <a:srgbClr val="F6F6E9"/>
                  </a:solidFill>
                  <a:latin typeface="Assistant Semi-Bold"/>
                  <a:ea typeface="Assistant Semi-Bold"/>
                  <a:cs typeface="Assistant Semi-Bold"/>
                  <a:sym typeface="Assistant Semi-Bold"/>
                </a:rPr>
                <a:t>PROJECT OUTCOMES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01583"/>
              <a:ext cx="5769591" cy="2083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F6F6E9"/>
                  </a:solidFill>
                  <a:latin typeface="Assistant"/>
                  <a:ea typeface="Assistant"/>
                  <a:cs typeface="Assistant"/>
                  <a:sym typeface="Assistant"/>
                </a:rPr>
                <a:t>Effective detection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F6F6E9"/>
                  </a:solidFill>
                  <a:latin typeface="Assistant"/>
                  <a:ea typeface="Assistant"/>
                  <a:cs typeface="Assistant"/>
                  <a:sym typeface="Assistant"/>
                </a:rPr>
                <a:t>User-friendly interface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F6F6E9"/>
                  </a:solidFill>
                  <a:latin typeface="Assistant"/>
                  <a:ea typeface="Assistant"/>
                  <a:cs typeface="Assistant"/>
                  <a:sym typeface="Assistant"/>
                </a:rPr>
                <a:t>Collaboration success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15291" y="6328810"/>
            <a:ext cx="4327193" cy="2695995"/>
            <a:chOff x="0" y="0"/>
            <a:chExt cx="5769591" cy="35946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769591" cy="1200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 strike="noStrike" spc="139">
                  <a:solidFill>
                    <a:srgbClr val="F6F6E9"/>
                  </a:solidFill>
                  <a:latin typeface="Assistant Semi-Bold"/>
                  <a:ea typeface="Assistant Semi-Bold"/>
                  <a:cs typeface="Assistant Semi-Bold"/>
                  <a:sym typeface="Assistant Semi-Bold"/>
                </a:rPr>
                <a:t>FUTURE DEVELOPMENT IDEAS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11183"/>
              <a:ext cx="5769591" cy="2083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F6F6E9"/>
                  </a:solidFill>
                  <a:latin typeface="Assistant"/>
                  <a:ea typeface="Assistant"/>
                  <a:cs typeface="Assistant"/>
                  <a:sym typeface="Assistant"/>
                </a:rPr>
                <a:t>Live API integration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F6F6E9"/>
                  </a:solidFill>
                  <a:latin typeface="Assistant"/>
                  <a:ea typeface="Assistant"/>
                  <a:cs typeface="Assistant"/>
                  <a:sym typeface="Assistant"/>
                </a:rPr>
                <a:t>Incorporate ML models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F6F6E9"/>
                  </a:solidFill>
                  <a:latin typeface="Assistant"/>
                  <a:ea typeface="Assistant"/>
                  <a:cs typeface="Assistant"/>
                  <a:sym typeface="Assistant"/>
                </a:rPr>
                <a:t>Expand keyword dataset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7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27876" y="3436454"/>
            <a:ext cx="7139516" cy="0"/>
          </a:xfrm>
          <a:prstGeom prst="line">
            <a:avLst/>
          </a:prstGeom>
          <a:ln w="9525" cap="flat">
            <a:solidFill>
              <a:srgbClr val="F2AE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9427876" y="7402778"/>
            <a:ext cx="7139516" cy="0"/>
          </a:xfrm>
          <a:prstGeom prst="line">
            <a:avLst/>
          </a:prstGeom>
          <a:ln w="9525" cap="flat">
            <a:solidFill>
              <a:srgbClr val="F2AE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9427876" y="5471349"/>
            <a:ext cx="7139516" cy="0"/>
          </a:xfrm>
          <a:prstGeom prst="line">
            <a:avLst/>
          </a:prstGeom>
          <a:ln w="9525" cap="flat">
            <a:solidFill>
              <a:srgbClr val="F2AE1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4500993"/>
            <a:ext cx="6475629" cy="165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6300" u="none" strike="noStrike" spc="-157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Thank You and Acknowledgments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427876" y="2036253"/>
            <a:ext cx="7139516" cy="910276"/>
            <a:chOff x="0" y="0"/>
            <a:chExt cx="9519354" cy="1213702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9519354" cy="643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8"/>
                </a:lnSpc>
              </a:pPr>
              <a:r>
                <a:rPr lang="en-US" sz="3140" b="1" spc="62">
                  <a:solidFill>
                    <a:srgbClr val="FFFFFF"/>
                  </a:solidFill>
                  <a:latin typeface="Now Medium"/>
                  <a:ea typeface="Now Medium"/>
                  <a:cs typeface="Now Medium"/>
                  <a:sym typeface="Now Medium"/>
                </a:rPr>
                <a:t>Acknowledging Our Supporters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10351"/>
              <a:ext cx="9519354" cy="403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27"/>
                </a:lnSpc>
              </a:pPr>
              <a:r>
                <a:rPr lang="en-US" sz="1867" spc="37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We thank our trainer and faculty for their guidance.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27876" y="3972012"/>
            <a:ext cx="7139516" cy="910276"/>
            <a:chOff x="0" y="0"/>
            <a:chExt cx="9519354" cy="121370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9519354" cy="643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8"/>
                </a:lnSpc>
              </a:pPr>
              <a:r>
                <a:rPr lang="en-US" sz="3140" b="1" spc="62">
                  <a:solidFill>
                    <a:srgbClr val="FFFFFF"/>
                  </a:solidFill>
                  <a:latin typeface="Now Medium"/>
                  <a:ea typeface="Now Medium"/>
                  <a:cs typeface="Now Medium"/>
                  <a:sym typeface="Now Medium"/>
                </a:rPr>
                <a:t>Team Collaboration Highlights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10351"/>
              <a:ext cx="9519354" cy="403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27"/>
                </a:lnSpc>
              </a:pPr>
              <a:r>
                <a:rPr lang="en-US" sz="1867" spc="37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Our teamwork made this project successful and rewarding.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27876" y="5907771"/>
            <a:ext cx="7139516" cy="910276"/>
            <a:chOff x="0" y="0"/>
            <a:chExt cx="9519354" cy="121370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9519354" cy="643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8"/>
                </a:lnSpc>
              </a:pPr>
              <a:r>
                <a:rPr lang="en-US" sz="3140" b="1" spc="62">
                  <a:solidFill>
                    <a:srgbClr val="FFFFFF"/>
                  </a:solidFill>
                  <a:latin typeface="Now Medium"/>
                  <a:ea typeface="Now Medium"/>
                  <a:cs typeface="Now Medium"/>
                  <a:sym typeface="Now Medium"/>
                </a:rPr>
                <a:t>Invitation for Questions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10351"/>
              <a:ext cx="9519354" cy="403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27"/>
                </a:lnSpc>
              </a:pPr>
              <a:r>
                <a:rPr lang="en-US" sz="1867" spc="37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We welcome your queries and appreciate your feedback.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27876" y="7856780"/>
            <a:ext cx="7139516" cy="883777"/>
            <a:chOff x="0" y="0"/>
            <a:chExt cx="9519354" cy="117836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9519354" cy="643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68"/>
                </a:lnSpc>
              </a:pPr>
              <a:r>
                <a:rPr lang="en-US" sz="3140" b="1" spc="62">
                  <a:solidFill>
                    <a:srgbClr val="FFFFFF"/>
                  </a:solidFill>
                  <a:latin typeface="Now Medium"/>
                  <a:ea typeface="Now Medium"/>
                  <a:cs typeface="Now Medium"/>
                  <a:sym typeface="Now Medium"/>
                </a:rPr>
                <a:t>Future Endeavors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19876"/>
              <a:ext cx="9519354" cy="358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15"/>
                </a:lnSpc>
              </a:pPr>
              <a:r>
                <a:rPr lang="en-US" sz="1704" spc="34">
                  <a:solidFill>
                    <a:srgbClr val="FFFFFF"/>
                  </a:solidFill>
                  <a:latin typeface="Now"/>
                  <a:ea typeface="Now"/>
                  <a:cs typeface="Now"/>
                  <a:sym typeface="Now"/>
                </a:rPr>
                <a:t>We look forward to exploring and enhancing this project further.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3879084" y="8399084"/>
            <a:ext cx="999031" cy="999031"/>
          </a:xfrm>
          <a:custGeom>
            <a:avLst/>
            <a:gdLst/>
            <a:ahLst/>
            <a:cxnLst/>
            <a:rect l="l" t="t" r="r" b="b"/>
            <a:pathLst>
              <a:path w="999031" h="999031">
                <a:moveTo>
                  <a:pt x="0" y="0"/>
                </a:moveTo>
                <a:lnTo>
                  <a:pt x="999032" y="0"/>
                </a:lnTo>
                <a:lnTo>
                  <a:pt x="999032" y="999032"/>
                </a:lnTo>
                <a:lnTo>
                  <a:pt x="0" y="999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3879084" y="1154540"/>
            <a:ext cx="999031" cy="999031"/>
          </a:xfrm>
          <a:custGeom>
            <a:avLst/>
            <a:gdLst/>
            <a:ahLst/>
            <a:cxnLst/>
            <a:rect l="l" t="t" r="r" b="b"/>
            <a:pathLst>
              <a:path w="999031" h="999031">
                <a:moveTo>
                  <a:pt x="0" y="0"/>
                </a:moveTo>
                <a:lnTo>
                  <a:pt x="999032" y="0"/>
                </a:lnTo>
                <a:lnTo>
                  <a:pt x="999032" y="999031"/>
                </a:lnTo>
                <a:lnTo>
                  <a:pt x="0" y="999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 rot="-5400000">
            <a:off x="978295" y="8276655"/>
            <a:ext cx="1250711" cy="1243889"/>
          </a:xfrm>
          <a:custGeom>
            <a:avLst/>
            <a:gdLst/>
            <a:ahLst/>
            <a:cxnLst/>
            <a:rect l="l" t="t" r="r" b="b"/>
            <a:pathLst>
              <a:path w="1250711" h="1243889">
                <a:moveTo>
                  <a:pt x="0" y="0"/>
                </a:moveTo>
                <a:lnTo>
                  <a:pt x="1250711" y="0"/>
                </a:lnTo>
                <a:lnTo>
                  <a:pt x="1250711" y="1243889"/>
                </a:lnTo>
                <a:lnTo>
                  <a:pt x="0" y="1243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 rot="-5400000">
            <a:off x="978295" y="1032111"/>
            <a:ext cx="1250711" cy="1243889"/>
          </a:xfrm>
          <a:custGeom>
            <a:avLst/>
            <a:gdLst/>
            <a:ahLst/>
            <a:cxnLst/>
            <a:rect l="l" t="t" r="r" b="b"/>
            <a:pathLst>
              <a:path w="1250711" h="1243889">
                <a:moveTo>
                  <a:pt x="0" y="0"/>
                </a:moveTo>
                <a:lnTo>
                  <a:pt x="1250711" y="0"/>
                </a:lnTo>
                <a:lnTo>
                  <a:pt x="1250711" y="1243889"/>
                </a:lnTo>
                <a:lnTo>
                  <a:pt x="0" y="1243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 rot="-5400000">
            <a:off x="5189030" y="8276655"/>
            <a:ext cx="1250711" cy="1243889"/>
          </a:xfrm>
          <a:custGeom>
            <a:avLst/>
            <a:gdLst/>
            <a:ahLst/>
            <a:cxnLst/>
            <a:rect l="l" t="t" r="r" b="b"/>
            <a:pathLst>
              <a:path w="1250711" h="1243889">
                <a:moveTo>
                  <a:pt x="0" y="0"/>
                </a:moveTo>
                <a:lnTo>
                  <a:pt x="1250711" y="0"/>
                </a:lnTo>
                <a:lnTo>
                  <a:pt x="1250711" y="1243889"/>
                </a:lnTo>
                <a:lnTo>
                  <a:pt x="0" y="1243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 rot="-5400000">
            <a:off x="5189030" y="1032111"/>
            <a:ext cx="1250711" cy="1243889"/>
          </a:xfrm>
          <a:custGeom>
            <a:avLst/>
            <a:gdLst/>
            <a:ahLst/>
            <a:cxnLst/>
            <a:rect l="l" t="t" r="r" b="b"/>
            <a:pathLst>
              <a:path w="1250711" h="1243889">
                <a:moveTo>
                  <a:pt x="0" y="0"/>
                </a:moveTo>
                <a:lnTo>
                  <a:pt x="1250711" y="0"/>
                </a:lnTo>
                <a:lnTo>
                  <a:pt x="1250711" y="1243889"/>
                </a:lnTo>
                <a:lnTo>
                  <a:pt x="0" y="1243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 rot="-5400000">
            <a:off x="2641943" y="8437060"/>
            <a:ext cx="923080" cy="923080"/>
          </a:xfrm>
          <a:custGeom>
            <a:avLst/>
            <a:gdLst/>
            <a:ahLst/>
            <a:cxnLst/>
            <a:rect l="l" t="t" r="r" b="b"/>
            <a:pathLst>
              <a:path w="923080" h="923080">
                <a:moveTo>
                  <a:pt x="0" y="0"/>
                </a:moveTo>
                <a:lnTo>
                  <a:pt x="923080" y="0"/>
                </a:lnTo>
                <a:lnTo>
                  <a:pt x="923080" y="923080"/>
                </a:lnTo>
                <a:lnTo>
                  <a:pt x="0" y="923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Freeform 25"/>
          <p:cNvSpPr/>
          <p:nvPr/>
        </p:nvSpPr>
        <p:spPr>
          <a:xfrm rot="-5400000">
            <a:off x="2641943" y="1192516"/>
            <a:ext cx="923080" cy="923080"/>
          </a:xfrm>
          <a:custGeom>
            <a:avLst/>
            <a:gdLst/>
            <a:ahLst/>
            <a:cxnLst/>
            <a:rect l="l" t="t" r="r" b="b"/>
            <a:pathLst>
              <a:path w="923080" h="923080">
                <a:moveTo>
                  <a:pt x="0" y="0"/>
                </a:moveTo>
                <a:lnTo>
                  <a:pt x="923080" y="0"/>
                </a:lnTo>
                <a:lnTo>
                  <a:pt x="923080" y="923080"/>
                </a:lnTo>
                <a:lnTo>
                  <a:pt x="0" y="9230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4571" y="6468996"/>
            <a:ext cx="2555809" cy="2555809"/>
          </a:xfrm>
          <a:custGeom>
            <a:avLst/>
            <a:gdLst/>
            <a:ahLst/>
            <a:cxnLst/>
            <a:rect l="l" t="t" r="r" b="b"/>
            <a:pathLst>
              <a:path w="2555809" h="2555809">
                <a:moveTo>
                  <a:pt x="0" y="0"/>
                </a:moveTo>
                <a:lnTo>
                  <a:pt x="2555809" y="0"/>
                </a:lnTo>
                <a:lnTo>
                  <a:pt x="2555809" y="2555809"/>
                </a:lnTo>
                <a:lnTo>
                  <a:pt x="0" y="255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699456" y="228491"/>
            <a:ext cx="3106665" cy="3106665"/>
          </a:xfrm>
          <a:custGeom>
            <a:avLst/>
            <a:gdLst/>
            <a:ahLst/>
            <a:cxnLst/>
            <a:rect l="l" t="t" r="r" b="b"/>
            <a:pathLst>
              <a:path w="3106665" h="3106665">
                <a:moveTo>
                  <a:pt x="0" y="0"/>
                </a:moveTo>
                <a:lnTo>
                  <a:pt x="3106665" y="0"/>
                </a:lnTo>
                <a:lnTo>
                  <a:pt x="3106665" y="3106664"/>
                </a:lnTo>
                <a:lnTo>
                  <a:pt x="0" y="3106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154571" y="9024805"/>
            <a:ext cx="2554410" cy="2554410"/>
          </a:xfrm>
          <a:custGeom>
            <a:avLst/>
            <a:gdLst/>
            <a:ahLst/>
            <a:cxnLst/>
            <a:rect l="l" t="t" r="r" b="b"/>
            <a:pathLst>
              <a:path w="2554410" h="2554410">
                <a:moveTo>
                  <a:pt x="0" y="0"/>
                </a:moveTo>
                <a:lnTo>
                  <a:pt x="2554410" y="0"/>
                </a:lnTo>
                <a:lnTo>
                  <a:pt x="2554410" y="2554410"/>
                </a:lnTo>
                <a:lnTo>
                  <a:pt x="0" y="2554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699456" y="3305180"/>
            <a:ext cx="5719625" cy="5719625"/>
          </a:xfrm>
          <a:custGeom>
            <a:avLst/>
            <a:gdLst/>
            <a:ahLst/>
            <a:cxnLst/>
            <a:rect l="l" t="t" r="r" b="b"/>
            <a:pathLst>
              <a:path w="5719625" h="5719625">
                <a:moveTo>
                  <a:pt x="0" y="0"/>
                </a:moveTo>
                <a:lnTo>
                  <a:pt x="5719625" y="0"/>
                </a:lnTo>
                <a:lnTo>
                  <a:pt x="5719625" y="5719625"/>
                </a:lnTo>
                <a:lnTo>
                  <a:pt x="0" y="57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234447" y="1028700"/>
            <a:ext cx="11920124" cy="3515371"/>
            <a:chOff x="0" y="0"/>
            <a:chExt cx="15893499" cy="4687161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15893499" cy="3671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8799" b="1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Introduction to Fake News Detection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39461"/>
              <a:ext cx="1203114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b="1" spc="240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OVERVIEW OF PROJECT GOAL AND LOGIC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328810"/>
            <a:ext cx="4327193" cy="2695995"/>
            <a:chOff x="0" y="0"/>
            <a:chExt cx="5769591" cy="359466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769591" cy="1200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 strike="noStrike" spc="223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KEY ASPECTS OF FAKE NEWS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01658"/>
              <a:ext cx="5769591" cy="2093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Misinformation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Viral Spread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Public Trust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15291" y="6328810"/>
            <a:ext cx="4327193" cy="2695995"/>
            <a:chOff x="0" y="0"/>
            <a:chExt cx="5769591" cy="35946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769591" cy="1200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 strike="noStrike" spc="223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PROJECT LOGIC AND APPROACH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01658"/>
              <a:ext cx="5769591" cy="2093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Keyword Scoring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Confidence Percentage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Easy GUI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4571" y="6468996"/>
            <a:ext cx="2555809" cy="2555809"/>
          </a:xfrm>
          <a:custGeom>
            <a:avLst/>
            <a:gdLst/>
            <a:ahLst/>
            <a:cxnLst/>
            <a:rect l="l" t="t" r="r" b="b"/>
            <a:pathLst>
              <a:path w="2555809" h="2555809">
                <a:moveTo>
                  <a:pt x="0" y="0"/>
                </a:moveTo>
                <a:lnTo>
                  <a:pt x="2555809" y="0"/>
                </a:lnTo>
                <a:lnTo>
                  <a:pt x="2555809" y="2555809"/>
                </a:lnTo>
                <a:lnTo>
                  <a:pt x="0" y="255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699456" y="228491"/>
            <a:ext cx="3106665" cy="3106665"/>
          </a:xfrm>
          <a:custGeom>
            <a:avLst/>
            <a:gdLst/>
            <a:ahLst/>
            <a:cxnLst/>
            <a:rect l="l" t="t" r="r" b="b"/>
            <a:pathLst>
              <a:path w="3106665" h="3106665">
                <a:moveTo>
                  <a:pt x="0" y="0"/>
                </a:moveTo>
                <a:lnTo>
                  <a:pt x="3106665" y="0"/>
                </a:lnTo>
                <a:lnTo>
                  <a:pt x="3106665" y="3106664"/>
                </a:lnTo>
                <a:lnTo>
                  <a:pt x="0" y="3106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154571" y="9024805"/>
            <a:ext cx="2554410" cy="2554410"/>
          </a:xfrm>
          <a:custGeom>
            <a:avLst/>
            <a:gdLst/>
            <a:ahLst/>
            <a:cxnLst/>
            <a:rect l="l" t="t" r="r" b="b"/>
            <a:pathLst>
              <a:path w="2554410" h="2554410">
                <a:moveTo>
                  <a:pt x="0" y="0"/>
                </a:moveTo>
                <a:lnTo>
                  <a:pt x="2554410" y="0"/>
                </a:lnTo>
                <a:lnTo>
                  <a:pt x="2554410" y="2554410"/>
                </a:lnTo>
                <a:lnTo>
                  <a:pt x="0" y="2554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699456" y="3305180"/>
            <a:ext cx="5719625" cy="5719625"/>
          </a:xfrm>
          <a:custGeom>
            <a:avLst/>
            <a:gdLst/>
            <a:ahLst/>
            <a:cxnLst/>
            <a:rect l="l" t="t" r="r" b="b"/>
            <a:pathLst>
              <a:path w="5719625" h="5719625">
                <a:moveTo>
                  <a:pt x="0" y="0"/>
                </a:moveTo>
                <a:lnTo>
                  <a:pt x="5719625" y="0"/>
                </a:lnTo>
                <a:lnTo>
                  <a:pt x="5719625" y="5719625"/>
                </a:lnTo>
                <a:lnTo>
                  <a:pt x="0" y="57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1920124" cy="3515371"/>
            <a:chOff x="0" y="0"/>
            <a:chExt cx="15893499" cy="4687161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15893499" cy="3662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8799" spc="-219">
                  <a:solidFill>
                    <a:srgbClr val="8B73FF"/>
                  </a:solidFill>
                  <a:latin typeface="Shrikhand"/>
                  <a:ea typeface="Shrikhand"/>
                  <a:cs typeface="Shrikhand"/>
                  <a:sym typeface="Shrikhand"/>
                </a:rPr>
                <a:t>Importance of Fake News Today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39461"/>
              <a:ext cx="1203114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b="1" spc="-60">
                  <a:solidFill>
                    <a:srgbClr val="8B73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Real-World Relevance and AI Logic Overview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243085"/>
            <a:ext cx="4327193" cy="2781720"/>
            <a:chOff x="0" y="0"/>
            <a:chExt cx="5769591" cy="370896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5769591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 strike="noStrike" spc="-55">
                  <a:solidFill>
                    <a:srgbClr val="8B73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Real-World Relevance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01583"/>
              <a:ext cx="5769591" cy="280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8B73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Widespread misinformation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8B73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Public trust erosion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8B73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Social polarization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15291" y="6786010"/>
            <a:ext cx="4327193" cy="2238795"/>
            <a:chOff x="0" y="0"/>
            <a:chExt cx="5769591" cy="29850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5769591" cy="600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 strike="noStrike" spc="-55">
                  <a:solidFill>
                    <a:srgbClr val="8B73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AI Logic Overview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01583"/>
              <a:ext cx="5769591" cy="2083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8B73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Keyword scoring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8B73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Simple classification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b="1" u="none" strike="noStrike">
                  <a:solidFill>
                    <a:srgbClr val="8B73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No ML needed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4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27600" y="0"/>
            <a:ext cx="8555432" cy="8864173"/>
            <a:chOff x="0" y="0"/>
            <a:chExt cx="4857277" cy="50325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7277" cy="5032562"/>
            </a:xfrm>
            <a:custGeom>
              <a:avLst/>
              <a:gdLst/>
              <a:ahLst/>
              <a:cxnLst/>
              <a:rect l="l" t="t" r="r" b="b"/>
              <a:pathLst>
                <a:path w="4857277" h="5032562">
                  <a:moveTo>
                    <a:pt x="0" y="0"/>
                  </a:moveTo>
                  <a:lnTo>
                    <a:pt x="0" y="3145859"/>
                  </a:lnTo>
                  <a:lnTo>
                    <a:pt x="1004767" y="3145859"/>
                  </a:lnTo>
                  <a:lnTo>
                    <a:pt x="1004767" y="5032562"/>
                  </a:lnTo>
                  <a:lnTo>
                    <a:pt x="4354352" y="5032562"/>
                  </a:lnTo>
                  <a:lnTo>
                    <a:pt x="4354352" y="1886703"/>
                  </a:lnTo>
                  <a:lnTo>
                    <a:pt x="4857277" y="1886703"/>
                  </a:lnTo>
                  <a:lnTo>
                    <a:pt x="4857277" y="0"/>
                  </a:lnTo>
                  <a:close/>
                </a:path>
              </a:pathLst>
            </a:custGeom>
            <a:blipFill>
              <a:blip r:embed="rId2"/>
              <a:stretch>
                <a:fillRect l="-25626" r="-2562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632081"/>
            <a:ext cx="6839866" cy="6626219"/>
            <a:chOff x="0" y="0"/>
            <a:chExt cx="9119822" cy="8834959"/>
          </a:xfrm>
        </p:grpSpPr>
        <p:sp>
          <p:nvSpPr>
            <p:cNvPr id="5" name="TextBox 5"/>
            <p:cNvSpPr txBox="1"/>
            <p:nvPr/>
          </p:nvSpPr>
          <p:spPr>
            <a:xfrm>
              <a:off x="0" y="161925"/>
              <a:ext cx="9119822" cy="4593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>
                  <a:solidFill>
                    <a:srgbClr val="1B1815"/>
                  </a:solidFill>
                  <a:latin typeface="Ovo"/>
                  <a:ea typeface="Ovo"/>
                  <a:cs typeface="Ovo"/>
                  <a:sym typeface="Ovo"/>
                </a:rPr>
                <a:t>News Classification Objectives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440461"/>
              <a:ext cx="9119822" cy="3394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u="none" strike="noStrike">
                  <a:solidFill>
                    <a:srgbClr val="1B1815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The project aims to </a:t>
              </a:r>
              <a:r>
                <a:rPr lang="en-US" sz="2600" b="1" u="none" strike="noStrike">
                  <a:solidFill>
                    <a:srgbClr val="1B1815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classify news articles</a:t>
              </a:r>
              <a:r>
                <a:rPr lang="en-US" sz="2600" u="none" strike="noStrike">
                  <a:solidFill>
                    <a:srgbClr val="1B1815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as Fake, Real, or Uncertain, providing a confidence percentage for each classification. This ensures users receive accurate information in today's digital landscape.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5776066" y="-78266"/>
            <a:ext cx="2213932" cy="2213932"/>
          </a:xfrm>
          <a:custGeom>
            <a:avLst/>
            <a:gdLst/>
            <a:ahLst/>
            <a:cxnLst/>
            <a:rect l="l" t="t" r="r" b="b"/>
            <a:pathLst>
              <a:path w="2213932" h="2213932">
                <a:moveTo>
                  <a:pt x="0" y="0"/>
                </a:moveTo>
                <a:lnTo>
                  <a:pt x="2213932" y="0"/>
                </a:lnTo>
                <a:lnTo>
                  <a:pt x="2213932" y="2213932"/>
                </a:lnTo>
                <a:lnTo>
                  <a:pt x="0" y="2213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292831" y="9482229"/>
            <a:ext cx="2966469" cy="2966469"/>
          </a:xfrm>
          <a:custGeom>
            <a:avLst/>
            <a:gdLst/>
            <a:ahLst/>
            <a:cxnLst/>
            <a:rect l="l" t="t" r="r" b="b"/>
            <a:pathLst>
              <a:path w="2966469" h="2966469">
                <a:moveTo>
                  <a:pt x="0" y="0"/>
                </a:moveTo>
                <a:lnTo>
                  <a:pt x="2966469" y="0"/>
                </a:lnTo>
                <a:lnTo>
                  <a:pt x="2966469" y="2966468"/>
                </a:lnTo>
                <a:lnTo>
                  <a:pt x="0" y="296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229434" y="3498922"/>
            <a:ext cx="3307196" cy="3289156"/>
          </a:xfrm>
          <a:custGeom>
            <a:avLst/>
            <a:gdLst/>
            <a:ahLst/>
            <a:cxnLst/>
            <a:rect l="l" t="t" r="r" b="b"/>
            <a:pathLst>
              <a:path w="3307196" h="3289156">
                <a:moveTo>
                  <a:pt x="0" y="0"/>
                </a:moveTo>
                <a:lnTo>
                  <a:pt x="3307196" y="0"/>
                </a:lnTo>
                <a:lnTo>
                  <a:pt x="3307196" y="3289156"/>
                </a:lnTo>
                <a:lnTo>
                  <a:pt x="0" y="32891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5549142" y="6914725"/>
            <a:ext cx="2440856" cy="2440856"/>
          </a:xfrm>
          <a:custGeom>
            <a:avLst/>
            <a:gdLst/>
            <a:ahLst/>
            <a:cxnLst/>
            <a:rect l="l" t="t" r="r" b="b"/>
            <a:pathLst>
              <a:path w="2440856" h="2440856">
                <a:moveTo>
                  <a:pt x="0" y="0"/>
                </a:moveTo>
                <a:lnTo>
                  <a:pt x="2440856" y="0"/>
                </a:lnTo>
                <a:lnTo>
                  <a:pt x="2440856" y="2440857"/>
                </a:lnTo>
                <a:lnTo>
                  <a:pt x="0" y="24408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D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4571" y="6468996"/>
            <a:ext cx="2555809" cy="2555809"/>
          </a:xfrm>
          <a:custGeom>
            <a:avLst/>
            <a:gdLst/>
            <a:ahLst/>
            <a:cxnLst/>
            <a:rect l="l" t="t" r="r" b="b"/>
            <a:pathLst>
              <a:path w="2555809" h="2555809">
                <a:moveTo>
                  <a:pt x="0" y="0"/>
                </a:moveTo>
                <a:lnTo>
                  <a:pt x="2555809" y="0"/>
                </a:lnTo>
                <a:lnTo>
                  <a:pt x="2555809" y="2555809"/>
                </a:lnTo>
                <a:lnTo>
                  <a:pt x="0" y="255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699456" y="228491"/>
            <a:ext cx="3106665" cy="3106665"/>
          </a:xfrm>
          <a:custGeom>
            <a:avLst/>
            <a:gdLst/>
            <a:ahLst/>
            <a:cxnLst/>
            <a:rect l="l" t="t" r="r" b="b"/>
            <a:pathLst>
              <a:path w="3106665" h="3106665">
                <a:moveTo>
                  <a:pt x="0" y="0"/>
                </a:moveTo>
                <a:lnTo>
                  <a:pt x="3106665" y="0"/>
                </a:lnTo>
                <a:lnTo>
                  <a:pt x="3106665" y="3106664"/>
                </a:lnTo>
                <a:lnTo>
                  <a:pt x="0" y="3106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154571" y="9024805"/>
            <a:ext cx="2554410" cy="2554410"/>
          </a:xfrm>
          <a:custGeom>
            <a:avLst/>
            <a:gdLst/>
            <a:ahLst/>
            <a:cxnLst/>
            <a:rect l="l" t="t" r="r" b="b"/>
            <a:pathLst>
              <a:path w="2554410" h="2554410">
                <a:moveTo>
                  <a:pt x="0" y="0"/>
                </a:moveTo>
                <a:lnTo>
                  <a:pt x="2554410" y="0"/>
                </a:lnTo>
                <a:lnTo>
                  <a:pt x="2554410" y="2554410"/>
                </a:lnTo>
                <a:lnTo>
                  <a:pt x="0" y="2554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699456" y="3305180"/>
            <a:ext cx="5719625" cy="5719625"/>
          </a:xfrm>
          <a:custGeom>
            <a:avLst/>
            <a:gdLst/>
            <a:ahLst/>
            <a:cxnLst/>
            <a:rect l="l" t="t" r="r" b="b"/>
            <a:pathLst>
              <a:path w="5719625" h="5719625">
                <a:moveTo>
                  <a:pt x="0" y="0"/>
                </a:moveTo>
                <a:lnTo>
                  <a:pt x="5719625" y="0"/>
                </a:lnTo>
                <a:lnTo>
                  <a:pt x="5719625" y="5719625"/>
                </a:lnTo>
                <a:lnTo>
                  <a:pt x="0" y="57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1920124" cy="3515371"/>
            <a:chOff x="0" y="0"/>
            <a:chExt cx="15893499" cy="4687161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5893499" cy="3700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8799" b="1" spc="175">
                  <a:solidFill>
                    <a:srgbClr val="272727"/>
                  </a:solidFill>
                  <a:latin typeface="Voga"/>
                  <a:ea typeface="Voga"/>
                  <a:cs typeface="Voga"/>
                  <a:sym typeface="Voga"/>
                </a:rPr>
                <a:t>TECH STACK OVERVIEW FOR AI PROJECT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39461"/>
              <a:ext cx="1203114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 b="1" spc="60">
                  <a:solidFill>
                    <a:srgbClr val="272727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TOOLS AND TECHNOLOGIES USED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347193"/>
            <a:ext cx="4327193" cy="2677612"/>
            <a:chOff x="0" y="0"/>
            <a:chExt cx="5769591" cy="357014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5769591" cy="1175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71"/>
                </a:lnSpc>
                <a:spcBef>
                  <a:spcPct val="0"/>
                </a:spcBef>
              </a:pPr>
              <a:r>
                <a:rPr lang="en-US" sz="2747" b="1" u="none" strike="noStrike" spc="54">
                  <a:solidFill>
                    <a:srgbClr val="272727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PROGRAMMING LANGUAGE AND FRAMEWORK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77147"/>
              <a:ext cx="5769591" cy="2093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272727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Python 3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272727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Tkinter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272727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Easy GUI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15291" y="6328810"/>
            <a:ext cx="4327193" cy="2695995"/>
            <a:chOff x="0" y="0"/>
            <a:chExt cx="5769591" cy="359466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5769591" cy="1200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 strike="noStrike" spc="55">
                  <a:solidFill>
                    <a:srgbClr val="272727"/>
                  </a:solidFill>
                  <a:latin typeface="Fira Sans Semi-Bold"/>
                  <a:ea typeface="Fira Sans Semi-Bold"/>
                  <a:cs typeface="Fira Sans Semi-Bold"/>
                  <a:sym typeface="Fira Sans Semi-Bold"/>
                </a:rPr>
                <a:t>KEYWORD DATASET FEATURES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01658"/>
              <a:ext cx="5769591" cy="2093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272727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Custom weighted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272727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Keyword selection</a:t>
              </a:r>
            </a:p>
            <a:p>
              <a:pPr marL="561341" lvl="1" indent="-280670" algn="l">
                <a:lnSpc>
                  <a:spcPts val="4316"/>
                </a:lnSpc>
                <a:buFont typeface="Arial"/>
                <a:buChar char="•"/>
              </a:pPr>
              <a:r>
                <a:rPr lang="en-US" sz="2600" u="none" strike="noStrike" spc="39">
                  <a:solidFill>
                    <a:srgbClr val="272727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Real vs fake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7349" y="185748"/>
            <a:ext cx="1357302" cy="1357302"/>
          </a:xfrm>
          <a:custGeom>
            <a:avLst/>
            <a:gdLst/>
            <a:ahLst/>
            <a:cxnLst/>
            <a:rect l="l" t="t" r="r" b="b"/>
            <a:pathLst>
              <a:path w="1357302" h="1357302">
                <a:moveTo>
                  <a:pt x="0" y="0"/>
                </a:moveTo>
                <a:lnTo>
                  <a:pt x="1357302" y="0"/>
                </a:lnTo>
                <a:lnTo>
                  <a:pt x="1357302" y="1357302"/>
                </a:lnTo>
                <a:lnTo>
                  <a:pt x="0" y="1357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2637155"/>
            <a:ext cx="8828193" cy="6621145"/>
          </a:xfrm>
          <a:custGeom>
            <a:avLst/>
            <a:gdLst/>
            <a:ahLst/>
            <a:cxnLst/>
            <a:rect l="l" t="t" r="r" b="b"/>
            <a:pathLst>
              <a:path w="8828193" h="6621145">
                <a:moveTo>
                  <a:pt x="0" y="0"/>
                </a:moveTo>
                <a:lnTo>
                  <a:pt x="8828193" y="0"/>
                </a:lnTo>
                <a:lnTo>
                  <a:pt x="8828193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" r="-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9048136"/>
            <a:ext cx="1220428" cy="1220428"/>
          </a:xfrm>
          <a:custGeom>
            <a:avLst/>
            <a:gdLst/>
            <a:ahLst/>
            <a:cxnLst/>
            <a:rect l="l" t="t" r="r" b="b"/>
            <a:pathLst>
              <a:path w="1220428" h="1220428">
                <a:moveTo>
                  <a:pt x="0" y="0"/>
                </a:moveTo>
                <a:lnTo>
                  <a:pt x="1220428" y="0"/>
                </a:lnTo>
                <a:lnTo>
                  <a:pt x="1220428" y="1220428"/>
                </a:lnTo>
                <a:lnTo>
                  <a:pt x="0" y="1220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144000" y="2637155"/>
            <a:ext cx="8828193" cy="6621145"/>
          </a:xfrm>
          <a:custGeom>
            <a:avLst/>
            <a:gdLst/>
            <a:ahLst/>
            <a:cxnLst/>
            <a:rect l="l" t="t" r="r" b="b"/>
            <a:pathLst>
              <a:path w="8828193" h="6621145">
                <a:moveTo>
                  <a:pt x="0" y="0"/>
                </a:moveTo>
                <a:lnTo>
                  <a:pt x="8828193" y="0"/>
                </a:lnTo>
                <a:lnTo>
                  <a:pt x="8828193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28700" y="1205484"/>
            <a:ext cx="16230600" cy="114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0"/>
              </a:lnSpc>
            </a:pPr>
            <a:r>
              <a:rPr lang="en-US" sz="8580" u="none" strike="noStrike">
                <a:solidFill>
                  <a:srgbClr val="C2BFBB"/>
                </a:solidFill>
                <a:latin typeface="Ovo"/>
                <a:ea typeface="Ovo"/>
                <a:cs typeface="Ovo"/>
                <a:sym typeface="Ovo"/>
              </a:rPr>
              <a:t>Our Team's Collaborative Journey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080090" y="7320531"/>
            <a:ext cx="2966469" cy="2966469"/>
          </a:xfrm>
          <a:custGeom>
            <a:avLst/>
            <a:gdLst/>
            <a:ahLst/>
            <a:cxnLst/>
            <a:rect l="l" t="t" r="r" b="b"/>
            <a:pathLst>
              <a:path w="2966469" h="2966469">
                <a:moveTo>
                  <a:pt x="0" y="0"/>
                </a:moveTo>
                <a:lnTo>
                  <a:pt x="2966468" y="0"/>
                </a:lnTo>
                <a:lnTo>
                  <a:pt x="2966468" y="2966469"/>
                </a:lnTo>
                <a:lnTo>
                  <a:pt x="0" y="2966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342896" y="-226442"/>
            <a:ext cx="3307196" cy="3289156"/>
          </a:xfrm>
          <a:custGeom>
            <a:avLst/>
            <a:gdLst/>
            <a:ahLst/>
            <a:cxnLst/>
            <a:rect l="l" t="t" r="r" b="b"/>
            <a:pathLst>
              <a:path w="3307196" h="3289156">
                <a:moveTo>
                  <a:pt x="0" y="0"/>
                </a:moveTo>
                <a:lnTo>
                  <a:pt x="3307196" y="0"/>
                </a:lnTo>
                <a:lnTo>
                  <a:pt x="3307196" y="3289157"/>
                </a:lnTo>
                <a:lnTo>
                  <a:pt x="0" y="3289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342896" y="3971195"/>
            <a:ext cx="2440856" cy="2440856"/>
          </a:xfrm>
          <a:custGeom>
            <a:avLst/>
            <a:gdLst/>
            <a:ahLst/>
            <a:cxnLst/>
            <a:rect l="l" t="t" r="r" b="b"/>
            <a:pathLst>
              <a:path w="2440856" h="2440856">
                <a:moveTo>
                  <a:pt x="0" y="0"/>
                </a:moveTo>
                <a:lnTo>
                  <a:pt x="2440856" y="0"/>
                </a:lnTo>
                <a:lnTo>
                  <a:pt x="2440856" y="2440856"/>
                </a:lnTo>
                <a:lnTo>
                  <a:pt x="0" y="24408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028700" y="2712375"/>
            <a:ext cx="10894982" cy="5698191"/>
            <a:chOff x="0" y="0"/>
            <a:chExt cx="2869460" cy="15007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69460" cy="1500758"/>
            </a:xfrm>
            <a:custGeom>
              <a:avLst/>
              <a:gdLst/>
              <a:ahLst/>
              <a:cxnLst/>
              <a:rect l="l" t="t" r="r" b="b"/>
              <a:pathLst>
                <a:path w="2869460" h="1500758">
                  <a:moveTo>
                    <a:pt x="0" y="0"/>
                  </a:moveTo>
                  <a:lnTo>
                    <a:pt x="2869460" y="0"/>
                  </a:lnTo>
                  <a:lnTo>
                    <a:pt x="2869460" y="1500758"/>
                  </a:lnTo>
                  <a:lnTo>
                    <a:pt x="0" y="1500758"/>
                  </a:lnTo>
                  <a:close/>
                </a:path>
              </a:pathLst>
            </a:custGeom>
            <a:solidFill>
              <a:srgbClr val="A1D0DB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33350"/>
              <a:ext cx="2869460" cy="163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57543" y="3062715"/>
            <a:ext cx="9484206" cy="4654544"/>
            <a:chOff x="0" y="0"/>
            <a:chExt cx="12645608" cy="620605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61925"/>
              <a:ext cx="12645608" cy="3107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>
                  <a:solidFill>
                    <a:srgbClr val="125B8C"/>
                  </a:solidFill>
                  <a:latin typeface="Ovo"/>
                  <a:ea typeface="Ovo"/>
                  <a:cs typeface="Ovo"/>
                  <a:sym typeface="Ovo"/>
                </a:rPr>
                <a:t>Dataset and Keyword Selection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954561"/>
              <a:ext cx="12645608" cy="2251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u="none" strike="noStrike">
                  <a:solidFill>
                    <a:srgbClr val="050E58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The </a:t>
              </a:r>
              <a:r>
                <a:rPr lang="en-US" sz="2600" b="1" u="none" strike="noStrike">
                  <a:solidFill>
                    <a:srgbClr val="050E58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keywords play a crucial role</a:t>
              </a:r>
              <a:r>
                <a:rPr lang="en-US" sz="2600" u="none" strike="noStrike">
                  <a:solidFill>
                    <a:srgbClr val="050E58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in detecting fake news. We selected and weighted terms based on their relevance, ensuring a robust detection mechanism. Here are some sample words for detection.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1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3308"/>
            <a:ext cx="18288000" cy="6217002"/>
          </a:xfrm>
          <a:custGeom>
            <a:avLst/>
            <a:gdLst/>
            <a:ahLst/>
            <a:cxnLst/>
            <a:rect l="l" t="t" r="r" b="b"/>
            <a:pathLst>
              <a:path w="18288000" h="6217002">
                <a:moveTo>
                  <a:pt x="0" y="0"/>
                </a:moveTo>
                <a:lnTo>
                  <a:pt x="18288000" y="0"/>
                </a:lnTo>
                <a:lnTo>
                  <a:pt x="18288000" y="6217002"/>
                </a:lnTo>
                <a:lnTo>
                  <a:pt x="0" y="6217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445" b="-3244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73972" y="5324475"/>
            <a:ext cx="9544430" cy="2271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en-US" sz="8799" spc="-219">
                <a:solidFill>
                  <a:srgbClr val="CE8CA5"/>
                </a:solidFill>
                <a:latin typeface="Cardo"/>
                <a:ea typeface="Cardo"/>
                <a:cs typeface="Cardo"/>
                <a:sym typeface="Cardo"/>
              </a:rPr>
              <a:t>Detection Logic and Workflow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73972" y="7637145"/>
            <a:ext cx="7305862" cy="1981709"/>
            <a:chOff x="0" y="0"/>
            <a:chExt cx="9741149" cy="2642279"/>
          </a:xfrm>
        </p:grpSpPr>
        <p:sp>
          <p:nvSpPr>
            <p:cNvPr id="5" name="TextBox 5"/>
            <p:cNvSpPr txBox="1"/>
            <p:nvPr/>
          </p:nvSpPr>
          <p:spPr>
            <a:xfrm>
              <a:off x="0" y="-76200"/>
              <a:ext cx="9741149" cy="816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15"/>
                </a:lnSpc>
                <a:spcBef>
                  <a:spcPct val="0"/>
                </a:spcBef>
              </a:pPr>
              <a:r>
                <a:rPr lang="en-US" sz="3653" spc="292">
                  <a:solidFill>
                    <a:srgbClr val="F5E8DA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Keyword Scoring Mechanism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67894" y="1295567"/>
              <a:ext cx="9205360" cy="1346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04"/>
                </a:lnSpc>
              </a:pPr>
              <a:r>
                <a:rPr lang="en-US" sz="3157" spc="126">
                  <a:solidFill>
                    <a:srgbClr val="F5E8DA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Assign scores based on weighted keywords found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68303" y="7170630"/>
            <a:ext cx="8576822" cy="1989054"/>
            <a:chOff x="0" y="0"/>
            <a:chExt cx="11435762" cy="2652072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11435762" cy="825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5"/>
                </a:lnSpc>
                <a:spcBef>
                  <a:spcPct val="0"/>
                </a:spcBef>
              </a:pPr>
              <a:r>
                <a:rPr lang="en-US" sz="3739" spc="299">
                  <a:solidFill>
                    <a:srgbClr val="F5E8DA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Example Input/Output Workflow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14499" y="1305360"/>
              <a:ext cx="10806765" cy="1346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04"/>
                </a:lnSpc>
              </a:pPr>
              <a:r>
                <a:rPr lang="en-US" sz="3157" spc="126">
                  <a:solidFill>
                    <a:srgbClr val="F5E8DA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Demonstrates how news is classified as Fake or Real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C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669100" y="-91127"/>
            <a:ext cx="2213932" cy="2213932"/>
          </a:xfrm>
          <a:custGeom>
            <a:avLst/>
            <a:gdLst/>
            <a:ahLst/>
            <a:cxnLst/>
            <a:rect l="l" t="t" r="r" b="b"/>
            <a:pathLst>
              <a:path w="2213932" h="2213932">
                <a:moveTo>
                  <a:pt x="0" y="0"/>
                </a:moveTo>
                <a:lnTo>
                  <a:pt x="2213932" y="0"/>
                </a:lnTo>
                <a:lnTo>
                  <a:pt x="2213932" y="2213932"/>
                </a:lnTo>
                <a:lnTo>
                  <a:pt x="0" y="2213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292831" y="9482229"/>
            <a:ext cx="2966469" cy="2966469"/>
          </a:xfrm>
          <a:custGeom>
            <a:avLst/>
            <a:gdLst/>
            <a:ahLst/>
            <a:cxnLst/>
            <a:rect l="l" t="t" r="r" b="b"/>
            <a:pathLst>
              <a:path w="2966469" h="2966469">
                <a:moveTo>
                  <a:pt x="0" y="0"/>
                </a:moveTo>
                <a:lnTo>
                  <a:pt x="2966469" y="0"/>
                </a:lnTo>
                <a:lnTo>
                  <a:pt x="2966469" y="2966468"/>
                </a:lnTo>
                <a:lnTo>
                  <a:pt x="0" y="296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122468" y="2712375"/>
            <a:ext cx="3307196" cy="3289156"/>
          </a:xfrm>
          <a:custGeom>
            <a:avLst/>
            <a:gdLst/>
            <a:ahLst/>
            <a:cxnLst/>
            <a:rect l="l" t="t" r="r" b="b"/>
            <a:pathLst>
              <a:path w="3307196" h="3289156">
                <a:moveTo>
                  <a:pt x="0" y="0"/>
                </a:moveTo>
                <a:lnTo>
                  <a:pt x="3307196" y="0"/>
                </a:lnTo>
                <a:lnTo>
                  <a:pt x="3307196" y="3289156"/>
                </a:lnTo>
                <a:lnTo>
                  <a:pt x="0" y="32891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4555638" y="6496831"/>
            <a:ext cx="2440856" cy="2440856"/>
          </a:xfrm>
          <a:custGeom>
            <a:avLst/>
            <a:gdLst/>
            <a:ahLst/>
            <a:cxnLst/>
            <a:rect l="l" t="t" r="r" b="b"/>
            <a:pathLst>
              <a:path w="2440856" h="2440856">
                <a:moveTo>
                  <a:pt x="0" y="0"/>
                </a:moveTo>
                <a:lnTo>
                  <a:pt x="2440856" y="0"/>
                </a:lnTo>
                <a:lnTo>
                  <a:pt x="2440856" y="2440857"/>
                </a:lnTo>
                <a:lnTo>
                  <a:pt x="0" y="2440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7868566" y="-91127"/>
            <a:ext cx="10788550" cy="10788550"/>
          </a:xfrm>
          <a:custGeom>
            <a:avLst/>
            <a:gdLst/>
            <a:ahLst/>
            <a:cxnLst/>
            <a:rect l="l" t="t" r="r" b="b"/>
            <a:pathLst>
              <a:path w="10788550" h="10788550">
                <a:moveTo>
                  <a:pt x="0" y="0"/>
                </a:moveTo>
                <a:lnTo>
                  <a:pt x="10788550" y="0"/>
                </a:lnTo>
                <a:lnTo>
                  <a:pt x="10788550" y="10788550"/>
                </a:lnTo>
                <a:lnTo>
                  <a:pt x="0" y="107885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222499" y="2447930"/>
            <a:ext cx="8484516" cy="6810370"/>
            <a:chOff x="0" y="0"/>
            <a:chExt cx="11312689" cy="9080494"/>
          </a:xfrm>
        </p:grpSpPr>
        <p:sp>
          <p:nvSpPr>
            <p:cNvPr id="8" name="TextBox 8"/>
            <p:cNvSpPr txBox="1"/>
            <p:nvPr/>
          </p:nvSpPr>
          <p:spPr>
            <a:xfrm>
              <a:off x="0" y="133350"/>
              <a:ext cx="11312689" cy="389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49"/>
                </a:lnSpc>
              </a:pPr>
              <a:r>
                <a:rPr lang="en-US" sz="7449">
                  <a:solidFill>
                    <a:srgbClr val="444784"/>
                  </a:solidFill>
                  <a:latin typeface="Ovo"/>
                  <a:ea typeface="Ovo"/>
                  <a:cs typeface="Ovo"/>
                  <a:sym typeface="Ovo"/>
                </a:rPr>
                <a:t>         GUI Implementation: Tkinter Design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680367"/>
              <a:ext cx="11312689" cy="4400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19"/>
                </a:lnSpc>
                <a:spcBef>
                  <a:spcPct val="0"/>
                </a:spcBef>
              </a:pPr>
              <a:r>
                <a:rPr lang="en-US" sz="3399" u="none" strike="noStrike">
                  <a:solidFill>
                    <a:srgbClr val="444784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The </a:t>
              </a:r>
              <a:r>
                <a:rPr lang="en-US" sz="3399" b="1" u="none" strike="noStrike">
                  <a:solidFill>
                    <a:srgbClr val="444784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Tkinter design</a:t>
              </a:r>
              <a:r>
                <a:rPr lang="en-US" sz="3399" u="none" strike="noStrike">
                  <a:solidFill>
                    <a:srgbClr val="444784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 enhances user experience with color-coded outputs, allowing users to easily identify the classification of news articles. The intuitive layout ensures seamless navigation and interaction.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399</Words>
  <Application>Microsoft Office PowerPoint</Application>
  <PresentationFormat>Custom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7" baseType="lpstr">
      <vt:lpstr>Assistant Semi-Bold</vt:lpstr>
      <vt:lpstr>Quicksand Medium</vt:lpstr>
      <vt:lpstr>HK Grotesk Bold</vt:lpstr>
      <vt:lpstr>Calibri</vt:lpstr>
      <vt:lpstr>Cardo</vt:lpstr>
      <vt:lpstr>Ovo</vt:lpstr>
      <vt:lpstr>Open Sauce Bold</vt:lpstr>
      <vt:lpstr>Open Sauce Light</vt:lpstr>
      <vt:lpstr>Fira Sans Light</vt:lpstr>
      <vt:lpstr>Quicksand Bold</vt:lpstr>
      <vt:lpstr>Voga</vt:lpstr>
      <vt:lpstr>Arial</vt:lpstr>
      <vt:lpstr>Assistant</vt:lpstr>
      <vt:lpstr>Space Mono</vt:lpstr>
      <vt:lpstr>Now</vt:lpstr>
      <vt:lpstr>Didact Gothic</vt:lpstr>
      <vt:lpstr>Archivo Black</vt:lpstr>
      <vt:lpstr>Martel Heavy</vt:lpstr>
      <vt:lpstr>Now Medium</vt:lpstr>
      <vt:lpstr>HK Grotesk Medium</vt:lpstr>
      <vt:lpstr>Shrikhand</vt:lpstr>
      <vt:lpstr>Fira Sans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AI Fake News Detector</dc:title>
  <dc:description>Presentation - AI Fake News Detector</dc:description>
  <cp:lastModifiedBy>ravichandra pathi</cp:lastModifiedBy>
  <cp:revision>1</cp:revision>
  <dcterms:created xsi:type="dcterms:W3CDTF">2006-08-16T00:00:00Z</dcterms:created>
  <dcterms:modified xsi:type="dcterms:W3CDTF">2025-08-01T08:33:31Z</dcterms:modified>
  <dc:identifier>DAGupR4tgbg</dc:identifier>
</cp:coreProperties>
</file>